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4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0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2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5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8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6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134AB-7C82-2B4E-802E-22C053D737C8}" type="datetimeFigureOut">
              <a:rPr lang="en-US" smtClean="0"/>
              <a:t>05.12.14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083-0ECB-574A-999B-3CC90E9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4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E:\Dowloads\Новая папка\Часики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052736"/>
            <a:ext cx="1296144" cy="12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827584" y="260648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ДЕПАРТАМЕНТ ОБРАЗОВАНИЯ г.МОСКВЫ </a:t>
            </a:r>
            <a:endParaRPr lang="en-US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eeze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СЕВЕРНОЕ ОКРУЖНОЕ УПРАВЛЕНИЕ ОБРАЗОВАНИЯ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2276872"/>
            <a:ext cx="842493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ГОСУДАРСТВЕННОЕ БЮДЖЕТНОЕ ОБРАЗОВАТЕЛЬНОЕ УЧРЕЖДЕНИЕ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ГИМНАЗИЯ № 1409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eeze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4725144"/>
            <a:ext cx="84249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300" b="1" dirty="0" smtClean="0">
                <a:solidFill>
                  <a:srgbClr val="1D08B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ФОРМИРОВАНИЕ ПОЛИКУЛЬТУРНОГО ОБРАЗОВАТЕЛЬНОГО ПРОСТРАНСТВА В СОВРЕМЕННОЙ ШКОЛЕ</a:t>
            </a:r>
            <a:endParaRPr lang="ru-RU" sz="2300" b="1" dirty="0">
              <a:solidFill>
                <a:srgbClr val="1D08B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eeze" pitchFamily="34" charset="0"/>
            </a:endParaRPr>
          </a:p>
        </p:txBody>
      </p:sp>
      <p:pic>
        <p:nvPicPr>
          <p:cNvPr id="12" name="Рисунок 11" descr="student-guid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3501008"/>
            <a:ext cx="1450513" cy="132618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9512" y="5877272"/>
            <a:ext cx="8964488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lnSpc>
                <a:spcPts val="2300"/>
              </a:lnSpc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Заместитель директора по международному сотрудничеству,</a:t>
            </a:r>
          </a:p>
          <a:p>
            <a:pPr algn="r" fontAlgn="auto">
              <a:lnSpc>
                <a:spcPts val="2300"/>
              </a:lnSpc>
              <a:spcAft>
                <a:spcPts val="0"/>
              </a:spcAft>
              <a:defRPr/>
            </a:pP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Костюченко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 Наталья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А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eeze" pitchFamily="34" charset="0"/>
              </a:rPr>
              <a:t>ндреевна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eez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0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xmlns:p14="http://schemas.microsoft.com/office/powerpoint/2010/main" spd="slow" advTm="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5"/>
          <p:cNvSpPr/>
          <p:nvPr/>
        </p:nvSpPr>
        <p:spPr bwMode="auto">
          <a:xfrm>
            <a:off x="189778" y="467176"/>
            <a:ext cx="8802765" cy="6175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08752" y="144010"/>
            <a:ext cx="835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Поликультурное образовательное пространство в Гимназии №1409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2" name="Овал 5"/>
          <p:cNvSpPr/>
          <p:nvPr/>
        </p:nvSpPr>
        <p:spPr bwMode="auto">
          <a:xfrm>
            <a:off x="458963" y="2116892"/>
            <a:ext cx="8300007" cy="443099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9" name="Группа 106"/>
          <p:cNvGrpSpPr>
            <a:grpSpLocks/>
          </p:cNvGrpSpPr>
          <p:nvPr/>
        </p:nvGrpSpPr>
        <p:grpSpPr bwMode="auto">
          <a:xfrm>
            <a:off x="1722597" y="3983171"/>
            <a:ext cx="5605742" cy="2659490"/>
            <a:chOff x="3131840" y="1916832"/>
            <a:chExt cx="2880320" cy="1584176"/>
          </a:xfrm>
          <a:solidFill>
            <a:srgbClr val="FFFF00"/>
          </a:solidFill>
        </p:grpSpPr>
        <p:sp>
          <p:nvSpPr>
            <p:cNvPr id="10" name="Овал 5"/>
            <p:cNvSpPr/>
            <p:nvPr/>
          </p:nvSpPr>
          <p:spPr>
            <a:xfrm>
              <a:off x="3131840" y="1916832"/>
              <a:ext cx="2831097" cy="158417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TextBox 20"/>
            <p:cNvSpPr txBox="1">
              <a:spLocks noChangeArrowheads="1"/>
            </p:cNvSpPr>
            <p:nvPr/>
          </p:nvSpPr>
          <p:spPr bwMode="auto">
            <a:xfrm>
              <a:off x="3131840" y="1996417"/>
              <a:ext cx="2880320" cy="588499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b="1" dirty="0" smtClean="0">
                  <a:latin typeface="Arial Narrow" pitchFamily="34" charset="0"/>
                </a:rPr>
                <a:t>Дополнительное образование: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 smtClean="0">
                  <a:latin typeface="Arial Narrow" pitchFamily="34" charset="0"/>
                </a:rPr>
                <a:t>кружки и лингвистические клубы, экскурсионное бюро;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ф</a:t>
              </a:r>
              <a:r>
                <a:rPr lang="ru-RU" dirty="0" smtClean="0">
                  <a:latin typeface="Arial Narrow" pitchFamily="34" charset="0"/>
                </a:rPr>
                <a:t>естивали национальных культур, песни, сказок и т.п.;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п</a:t>
              </a:r>
              <a:r>
                <a:rPr lang="ru-RU" dirty="0" smtClean="0">
                  <a:latin typeface="Arial Narrow" pitchFamily="34" charset="0"/>
                </a:rPr>
                <a:t>ривлечение носителей языка; основы интернет-грамотности</a:t>
              </a:r>
              <a:endParaRPr lang="ru-RU" dirty="0">
                <a:latin typeface="Arial Narrow" pitchFamily="34" charset="0"/>
              </a:endParaRPr>
            </a:p>
          </p:txBody>
        </p:sp>
      </p:grpSp>
      <p:grpSp>
        <p:nvGrpSpPr>
          <p:cNvPr id="6" name="Группа 106"/>
          <p:cNvGrpSpPr>
            <a:grpSpLocks/>
          </p:cNvGrpSpPr>
          <p:nvPr/>
        </p:nvGrpSpPr>
        <p:grpSpPr bwMode="auto">
          <a:xfrm>
            <a:off x="2325125" y="5155072"/>
            <a:ext cx="4310421" cy="1478882"/>
            <a:chOff x="3140365" y="2115572"/>
            <a:chExt cx="3167442" cy="1469501"/>
          </a:xfrm>
        </p:grpSpPr>
        <p:sp>
          <p:nvSpPr>
            <p:cNvPr id="7" name="Овал 5"/>
            <p:cNvSpPr/>
            <p:nvPr/>
          </p:nvSpPr>
          <p:spPr>
            <a:xfrm>
              <a:off x="3244701" y="2115572"/>
              <a:ext cx="2831097" cy="146950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TextBox 20"/>
            <p:cNvSpPr txBox="1">
              <a:spLocks noChangeArrowheads="1"/>
            </p:cNvSpPr>
            <p:nvPr/>
          </p:nvSpPr>
          <p:spPr bwMode="auto">
            <a:xfrm>
              <a:off x="3140365" y="2347654"/>
              <a:ext cx="3167442" cy="1201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dirty="0" smtClean="0">
                  <a:latin typeface="Arial Narrow" pitchFamily="34" charset="0"/>
                </a:rPr>
                <a:t>    </a:t>
              </a:r>
              <a:r>
                <a:rPr lang="ru-RU" b="1" dirty="0" smtClean="0">
                  <a:latin typeface="Arial Narrow" pitchFamily="34" charset="0"/>
                </a:rPr>
                <a:t> Основное образование: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у</a:t>
              </a:r>
              <a:r>
                <a:rPr lang="ru-RU" dirty="0" smtClean="0">
                  <a:latin typeface="Arial Narrow" pitchFamily="34" charset="0"/>
                </a:rPr>
                <a:t>роки страноведения, интеграция предметов;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и</a:t>
              </a:r>
              <a:r>
                <a:rPr lang="ru-RU" dirty="0" smtClean="0">
                  <a:latin typeface="Arial Narrow" pitchFamily="34" charset="0"/>
                </a:rPr>
                <a:t>нтеграция зарубежных УМК;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 smtClean="0">
                  <a:latin typeface="Arial Narrow" pitchFamily="34" charset="0"/>
                </a:rPr>
                <a:t>   проектная деятельность;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 smtClean="0">
                  <a:latin typeface="Arial Narrow" pitchFamily="34" charset="0"/>
                </a:rPr>
                <a:t>международный </a:t>
              </a:r>
              <a:r>
                <a:rPr lang="ru-RU" dirty="0" err="1" smtClean="0">
                  <a:latin typeface="Arial Narrow" pitchFamily="34" charset="0"/>
                </a:rPr>
                <a:t>бакалавриат</a:t>
              </a:r>
              <a:endParaRPr lang="ru-RU" dirty="0">
                <a:latin typeface="Arial Narrow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02906" y="2340848"/>
            <a:ext cx="76932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/>
                <a:cs typeface="Arial Narrow"/>
              </a:rPr>
              <a:t>Открытая поликультурная образовательная среда на базе</a:t>
            </a:r>
          </a:p>
          <a:p>
            <a:pPr algn="ctr"/>
            <a:r>
              <a:rPr lang="ru-RU" b="1" dirty="0" smtClean="0">
                <a:latin typeface="Arial Narrow"/>
                <a:cs typeface="Arial Narrow"/>
              </a:rPr>
              <a:t>гимназии:</a:t>
            </a:r>
          </a:p>
          <a:p>
            <a:pPr algn="ctr"/>
            <a:r>
              <a:rPr lang="ru-RU" dirty="0" smtClean="0">
                <a:latin typeface="Arial Narrow"/>
                <a:cs typeface="Arial Narrow"/>
              </a:rPr>
              <a:t>Интернет-коммуникация, проведение региональных и международных мероприятий</a:t>
            </a:r>
            <a:r>
              <a:rPr lang="ru-RU" dirty="0">
                <a:latin typeface="Arial Narrow"/>
                <a:cs typeface="Arial Narrow"/>
              </a:rPr>
              <a:t>,</a:t>
            </a:r>
            <a:r>
              <a:rPr lang="ru-RU" dirty="0" smtClean="0">
                <a:latin typeface="Arial Narrow"/>
                <a:cs typeface="Arial Narrow"/>
              </a:rPr>
              <a:t> </a:t>
            </a:r>
            <a:r>
              <a:rPr lang="ru-RU" dirty="0" err="1" smtClean="0">
                <a:latin typeface="Arial Narrow"/>
                <a:cs typeface="Arial Narrow"/>
              </a:rPr>
              <a:t>дистантные</a:t>
            </a:r>
            <a:r>
              <a:rPr lang="ru-RU" dirty="0">
                <a:latin typeface="Arial Narrow"/>
                <a:cs typeface="Arial Narrow"/>
              </a:rPr>
              <a:t> </a:t>
            </a:r>
            <a:r>
              <a:rPr lang="ru-RU" dirty="0" smtClean="0">
                <a:latin typeface="Arial Narrow"/>
                <a:cs typeface="Arial Narrow"/>
              </a:rPr>
              <a:t>международные исследовательские проекты, прием учащихся в семьи по программам школьный обмена, библиотека-</a:t>
            </a:r>
            <a:r>
              <a:rPr lang="ru-RU" dirty="0" err="1" smtClean="0">
                <a:latin typeface="Arial Narrow"/>
                <a:cs typeface="Arial Narrow"/>
              </a:rPr>
              <a:t>медиатека</a:t>
            </a:r>
            <a:r>
              <a:rPr lang="en-US" dirty="0">
                <a:latin typeface="Arial Narrow"/>
                <a:cs typeface="Arial Narrow"/>
              </a:rPr>
              <a:t>,</a:t>
            </a:r>
            <a:r>
              <a:rPr lang="ru-RU" dirty="0" smtClean="0">
                <a:latin typeface="Arial Narrow"/>
                <a:cs typeface="Arial Narrow"/>
              </a:rPr>
              <a:t> 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18396" y="675916"/>
            <a:ext cx="5509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Создание возможностей для участия в мероприятиях города, регионального и международного уровня</a:t>
            </a:r>
          </a:p>
          <a:p>
            <a:pPr algn="ctr"/>
            <a:r>
              <a:rPr lang="ru-RU" dirty="0" smtClean="0"/>
              <a:t>Конкурсы, фестивали, сетевые проекты, выезд за рубеж по программам школьного обмена</a:t>
            </a:r>
          </a:p>
        </p:txBody>
      </p:sp>
    </p:spTree>
    <p:extLst>
      <p:ext uri="{BB962C8B-B14F-4D97-AF65-F5344CB8AC3E}">
        <p14:creationId xmlns:p14="http://schemas.microsoft.com/office/powerpoint/2010/main" val="276063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xmlns:p14="http://schemas.microsoft.com/office/powerpoint/2010/main"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06"/>
          <p:cNvGrpSpPr>
            <a:grpSpLocks/>
          </p:cNvGrpSpPr>
          <p:nvPr/>
        </p:nvGrpSpPr>
        <p:grpSpPr bwMode="auto">
          <a:xfrm>
            <a:off x="3132138" y="1773238"/>
            <a:ext cx="2879725" cy="1511300"/>
            <a:chOff x="3131840" y="1916832"/>
            <a:chExt cx="2880320" cy="1584176"/>
          </a:xfrm>
        </p:grpSpPr>
        <p:sp>
          <p:nvSpPr>
            <p:cNvPr id="6" name="Овал 5"/>
            <p:cNvSpPr/>
            <p:nvPr/>
          </p:nvSpPr>
          <p:spPr>
            <a:xfrm>
              <a:off x="3131840" y="1916832"/>
              <a:ext cx="2831097" cy="15841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07" name="TextBox 20"/>
            <p:cNvSpPr txBox="1">
              <a:spLocks noChangeArrowheads="1"/>
            </p:cNvSpPr>
            <p:nvPr/>
          </p:nvSpPr>
          <p:spPr bwMode="auto">
            <a:xfrm>
              <a:off x="3131840" y="1988840"/>
              <a:ext cx="2880320" cy="1489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Посольство,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Культурный центр,</a:t>
              </a:r>
            </a:p>
            <a:p>
              <a:pPr algn="ctr">
                <a:lnSpc>
                  <a:spcPct val="80000"/>
                </a:lnSpc>
              </a:pPr>
              <a:r>
                <a:rPr lang="ru-RU" dirty="0">
                  <a:latin typeface="Arial Narrow" pitchFamily="34" charset="0"/>
                </a:rPr>
                <a:t>Международные организации и сообщества, связанные с изучением иностранного языка и культуры</a:t>
              </a:r>
            </a:p>
          </p:txBody>
        </p:sp>
      </p:grpSp>
      <p:grpSp>
        <p:nvGrpSpPr>
          <p:cNvPr id="3" name="Группа 116"/>
          <p:cNvGrpSpPr>
            <a:grpSpLocks/>
          </p:cNvGrpSpPr>
          <p:nvPr/>
        </p:nvGrpSpPr>
        <p:grpSpPr bwMode="auto">
          <a:xfrm>
            <a:off x="250825" y="692150"/>
            <a:ext cx="8642350" cy="936625"/>
            <a:chOff x="251520" y="692696"/>
            <a:chExt cx="8640960" cy="936104"/>
          </a:xfrm>
        </p:grpSpPr>
        <p:sp>
          <p:nvSpPr>
            <p:cNvPr id="4" name="Овал 3"/>
            <p:cNvSpPr/>
            <p:nvPr/>
          </p:nvSpPr>
          <p:spPr>
            <a:xfrm>
              <a:off x="3492674" y="908476"/>
              <a:ext cx="2199921" cy="575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01" name="TextBox 65"/>
            <p:cNvSpPr txBox="1">
              <a:spLocks noChangeArrowheads="1"/>
            </p:cNvSpPr>
            <p:nvPr/>
          </p:nvSpPr>
          <p:spPr bwMode="auto">
            <a:xfrm>
              <a:off x="3491880" y="908720"/>
              <a:ext cx="216024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ОУ -КООРДИНАТОР ПРОЕКТА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6732240" y="692696"/>
              <a:ext cx="2160240" cy="3601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03" name="TextBox 13"/>
            <p:cNvSpPr txBox="1">
              <a:spLocks noChangeArrowheads="1"/>
            </p:cNvSpPr>
            <p:nvPr/>
          </p:nvSpPr>
          <p:spPr bwMode="auto">
            <a:xfrm>
              <a:off x="7452320" y="692696"/>
              <a:ext cx="7200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ВУЗы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251520" y="837079"/>
              <a:ext cx="2106274" cy="7917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05" name="TextBox 16"/>
            <p:cNvSpPr txBox="1">
              <a:spLocks noChangeArrowheads="1"/>
            </p:cNvSpPr>
            <p:nvPr/>
          </p:nvSpPr>
          <p:spPr bwMode="auto">
            <a:xfrm>
              <a:off x="395536" y="836712"/>
              <a:ext cx="1887810" cy="757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Органы управления образованием</a:t>
              </a:r>
            </a:p>
          </p:txBody>
        </p:sp>
      </p:grpSp>
      <p:grpSp>
        <p:nvGrpSpPr>
          <p:cNvPr id="11" name="Группа 137"/>
          <p:cNvGrpSpPr>
            <a:grpSpLocks/>
          </p:cNvGrpSpPr>
          <p:nvPr/>
        </p:nvGrpSpPr>
        <p:grpSpPr bwMode="auto">
          <a:xfrm>
            <a:off x="250825" y="115888"/>
            <a:ext cx="8642350" cy="536575"/>
            <a:chOff x="251520" y="116632"/>
            <a:chExt cx="8640960" cy="535531"/>
          </a:xfrm>
        </p:grpSpPr>
        <p:sp>
          <p:nvSpPr>
            <p:cNvPr id="12" name="Овал 11"/>
            <p:cNvSpPr/>
            <p:nvPr/>
          </p:nvSpPr>
          <p:spPr>
            <a:xfrm>
              <a:off x="6732240" y="116632"/>
              <a:ext cx="2160240" cy="3596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92" name="TextBox 12"/>
            <p:cNvSpPr txBox="1">
              <a:spLocks noChangeArrowheads="1"/>
            </p:cNvSpPr>
            <p:nvPr/>
          </p:nvSpPr>
          <p:spPr bwMode="auto">
            <a:xfrm>
              <a:off x="7452320" y="188640"/>
              <a:ext cx="72008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ДОУ</a:t>
              </a:r>
            </a:p>
          </p:txBody>
        </p:sp>
        <p:grpSp>
          <p:nvGrpSpPr>
            <p:cNvPr id="13" name="Группа 67"/>
            <p:cNvGrpSpPr>
              <a:grpSpLocks/>
            </p:cNvGrpSpPr>
            <p:nvPr/>
          </p:nvGrpSpPr>
          <p:grpSpPr bwMode="auto">
            <a:xfrm>
              <a:off x="3131840" y="116632"/>
              <a:ext cx="2831714" cy="522453"/>
              <a:chOff x="3083835" y="221293"/>
              <a:chExt cx="2831714" cy="522453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4100201" y="221293"/>
                <a:ext cx="944410" cy="42462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" name="Равнобедренный треугольник 7"/>
              <p:cNvSpPr/>
              <p:nvPr/>
            </p:nvSpPr>
            <p:spPr>
              <a:xfrm>
                <a:off x="4681133" y="286253"/>
                <a:ext cx="1234876" cy="42462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3084365" y="384487"/>
                <a:ext cx="1161863" cy="35966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5194" name="TextBox 66"/>
            <p:cNvSpPr txBox="1">
              <a:spLocks noChangeArrowheads="1"/>
            </p:cNvSpPr>
            <p:nvPr/>
          </p:nvSpPr>
          <p:spPr bwMode="auto">
            <a:xfrm>
              <a:off x="2987824" y="116632"/>
              <a:ext cx="31683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ОУ основного и дополнительного образования различных видов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251520" y="116632"/>
              <a:ext cx="2088814" cy="4325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96" name="TextBox 17"/>
            <p:cNvSpPr txBox="1">
              <a:spLocks noChangeArrowheads="1"/>
            </p:cNvSpPr>
            <p:nvPr/>
          </p:nvSpPr>
          <p:spPr bwMode="auto">
            <a:xfrm>
              <a:off x="971600" y="188640"/>
              <a:ext cx="7200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>
                  <a:latin typeface="Arial Narrow" pitchFamily="34" charset="0"/>
                </a:rPr>
                <a:t>семьи</a:t>
              </a:r>
            </a:p>
          </p:txBody>
        </p:sp>
      </p:grpSp>
      <p:sp>
        <p:nvSpPr>
          <p:cNvPr id="5125" name="TextBox 72"/>
          <p:cNvSpPr txBox="1">
            <a:spLocks noChangeArrowheads="1"/>
          </p:cNvSpPr>
          <p:nvPr/>
        </p:nvSpPr>
        <p:spPr bwMode="auto">
          <a:xfrm>
            <a:off x="0" y="3284538"/>
            <a:ext cx="27717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 b="1" i="1">
                <a:latin typeface="Arial Narrow" pitchFamily="34" charset="0"/>
              </a:rPr>
              <a:t>В стране изучаемого</a:t>
            </a:r>
          </a:p>
          <a:p>
            <a:r>
              <a:rPr lang="ru-RU" sz="1700" b="1" i="1">
                <a:latin typeface="Arial Narrow" pitchFamily="34" charset="0"/>
              </a:rPr>
              <a:t>языка</a:t>
            </a:r>
          </a:p>
        </p:txBody>
      </p:sp>
      <p:sp>
        <p:nvSpPr>
          <p:cNvPr id="19" name="Овал 18"/>
          <p:cNvSpPr/>
          <p:nvPr/>
        </p:nvSpPr>
        <p:spPr>
          <a:xfrm>
            <a:off x="250825" y="3933825"/>
            <a:ext cx="208915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6732588" y="3500438"/>
            <a:ext cx="2160587" cy="77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128" name="TextBox 19"/>
          <p:cNvSpPr txBox="1">
            <a:spLocks noChangeArrowheads="1"/>
          </p:cNvSpPr>
          <p:nvPr/>
        </p:nvSpPr>
        <p:spPr bwMode="auto">
          <a:xfrm>
            <a:off x="250825" y="3933825"/>
            <a:ext cx="2106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Narrow" pitchFamily="34" charset="0"/>
              </a:rPr>
              <a:t>Административные институты</a:t>
            </a:r>
          </a:p>
        </p:txBody>
      </p:sp>
      <p:sp>
        <p:nvSpPr>
          <p:cNvPr id="5129" name="TextBox 104"/>
          <p:cNvSpPr txBox="1">
            <a:spLocks noChangeArrowheads="1"/>
          </p:cNvSpPr>
          <p:nvPr/>
        </p:nvSpPr>
        <p:spPr bwMode="auto">
          <a:xfrm>
            <a:off x="6804025" y="3573463"/>
            <a:ext cx="2089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Narrow" pitchFamily="34" charset="0"/>
              </a:rPr>
              <a:t>Негосударственные организации</a:t>
            </a:r>
          </a:p>
          <a:p>
            <a:pPr algn="ctr"/>
            <a:endParaRPr lang="ru-RU">
              <a:latin typeface="Calibri" pitchFamily="34" charset="0"/>
            </a:endParaRPr>
          </a:p>
        </p:txBody>
      </p:sp>
      <p:grpSp>
        <p:nvGrpSpPr>
          <p:cNvPr id="14" name="Группа 129"/>
          <p:cNvGrpSpPr>
            <a:grpSpLocks/>
          </p:cNvGrpSpPr>
          <p:nvPr/>
        </p:nvGrpSpPr>
        <p:grpSpPr bwMode="auto">
          <a:xfrm>
            <a:off x="3132138" y="3429000"/>
            <a:ext cx="2879725" cy="1439863"/>
            <a:chOff x="3203848" y="3645024"/>
            <a:chExt cx="2880320" cy="1440160"/>
          </a:xfrm>
        </p:grpSpPr>
        <p:sp>
          <p:nvSpPr>
            <p:cNvPr id="42" name="Овал 41"/>
            <p:cNvSpPr/>
            <p:nvPr/>
          </p:nvSpPr>
          <p:spPr>
            <a:xfrm rot="10800000">
              <a:off x="3203848" y="3645024"/>
              <a:ext cx="2880320" cy="1440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90" name="TextBox 105"/>
            <p:cNvSpPr txBox="1">
              <a:spLocks noChangeArrowheads="1"/>
            </p:cNvSpPr>
            <p:nvPr/>
          </p:nvSpPr>
          <p:spPr bwMode="auto">
            <a:xfrm>
              <a:off x="3203848" y="3645024"/>
              <a:ext cx="2880320" cy="1421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Посольство,</a:t>
              </a:r>
            </a:p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Культурный центр,</a:t>
              </a:r>
            </a:p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Международные организации и сообщества, связанные с изучением русского языка и культуры</a:t>
              </a:r>
            </a:p>
          </p:txBody>
        </p:sp>
      </p:grpSp>
      <p:grpSp>
        <p:nvGrpSpPr>
          <p:cNvPr id="15" name="Группа 109"/>
          <p:cNvGrpSpPr>
            <a:grpSpLocks/>
          </p:cNvGrpSpPr>
          <p:nvPr/>
        </p:nvGrpSpPr>
        <p:grpSpPr bwMode="auto">
          <a:xfrm>
            <a:off x="250825" y="2060575"/>
            <a:ext cx="8642350" cy="1209675"/>
            <a:chOff x="251520" y="1988840"/>
            <a:chExt cx="8640960" cy="1209879"/>
          </a:xfrm>
        </p:grpSpPr>
        <p:sp>
          <p:nvSpPr>
            <p:cNvPr id="111" name="Овал 110"/>
            <p:cNvSpPr/>
            <p:nvPr/>
          </p:nvSpPr>
          <p:spPr>
            <a:xfrm>
              <a:off x="251520" y="1988840"/>
              <a:ext cx="2088814" cy="6478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6732240" y="2420713"/>
              <a:ext cx="2160240" cy="7780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7" name="Группа 112"/>
          <p:cNvGrpSpPr>
            <a:grpSpLocks/>
          </p:cNvGrpSpPr>
          <p:nvPr/>
        </p:nvGrpSpPr>
        <p:grpSpPr bwMode="auto">
          <a:xfrm>
            <a:off x="250825" y="2060575"/>
            <a:ext cx="8569325" cy="1427163"/>
            <a:chOff x="251520" y="1988840"/>
            <a:chExt cx="8568952" cy="1427386"/>
          </a:xfrm>
        </p:grpSpPr>
        <p:sp>
          <p:nvSpPr>
            <p:cNvPr id="5185" name="TextBox 113"/>
            <p:cNvSpPr txBox="1">
              <a:spLocks noChangeArrowheads="1"/>
            </p:cNvSpPr>
            <p:nvPr/>
          </p:nvSpPr>
          <p:spPr bwMode="auto">
            <a:xfrm>
              <a:off x="251520" y="1988840"/>
              <a:ext cx="210563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Административные институты</a:t>
              </a:r>
            </a:p>
          </p:txBody>
        </p:sp>
        <p:sp>
          <p:nvSpPr>
            <p:cNvPr id="5186" name="TextBox 114"/>
            <p:cNvSpPr txBox="1">
              <a:spLocks noChangeArrowheads="1"/>
            </p:cNvSpPr>
            <p:nvPr/>
          </p:nvSpPr>
          <p:spPr bwMode="auto">
            <a:xfrm>
              <a:off x="6732240" y="2492896"/>
              <a:ext cx="2088232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Негосударственные организации</a:t>
              </a:r>
            </a:p>
            <a:p>
              <a:pPr algn="ctr"/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8" name="Группа 148"/>
          <p:cNvGrpSpPr>
            <a:grpSpLocks/>
          </p:cNvGrpSpPr>
          <p:nvPr/>
        </p:nvGrpSpPr>
        <p:grpSpPr bwMode="auto">
          <a:xfrm>
            <a:off x="3492500" y="5229225"/>
            <a:ext cx="2200275" cy="646113"/>
            <a:chOff x="3563888" y="5733256"/>
            <a:chExt cx="2200444" cy="646331"/>
          </a:xfrm>
        </p:grpSpPr>
        <p:sp>
          <p:nvSpPr>
            <p:cNvPr id="119" name="Овал 118"/>
            <p:cNvSpPr/>
            <p:nvPr/>
          </p:nvSpPr>
          <p:spPr>
            <a:xfrm>
              <a:off x="3563888" y="5733256"/>
              <a:ext cx="2200444" cy="5764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84" name="TextBox 119"/>
            <p:cNvSpPr txBox="1">
              <a:spLocks noChangeArrowheads="1"/>
            </p:cNvSpPr>
            <p:nvPr/>
          </p:nvSpPr>
          <p:spPr bwMode="auto">
            <a:xfrm>
              <a:off x="3563888" y="5733256"/>
              <a:ext cx="216024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ОУ -КООРДИНАТОР ПРОЕКТА</a:t>
              </a:r>
            </a:p>
          </p:txBody>
        </p:sp>
      </p:grpSp>
      <p:grpSp>
        <p:nvGrpSpPr>
          <p:cNvPr id="20" name="Группа 150"/>
          <p:cNvGrpSpPr>
            <a:grpSpLocks/>
          </p:cNvGrpSpPr>
          <p:nvPr/>
        </p:nvGrpSpPr>
        <p:grpSpPr bwMode="auto">
          <a:xfrm>
            <a:off x="6732588" y="5805488"/>
            <a:ext cx="2160587" cy="369887"/>
            <a:chOff x="6804248" y="5517232"/>
            <a:chExt cx="2160240" cy="369332"/>
          </a:xfrm>
        </p:grpSpPr>
        <p:sp>
          <p:nvSpPr>
            <p:cNvPr id="121" name="Овал 120"/>
            <p:cNvSpPr/>
            <p:nvPr/>
          </p:nvSpPr>
          <p:spPr>
            <a:xfrm>
              <a:off x="6804248" y="5517232"/>
              <a:ext cx="2160240" cy="3598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82" name="TextBox 121"/>
            <p:cNvSpPr txBox="1">
              <a:spLocks noChangeArrowheads="1"/>
            </p:cNvSpPr>
            <p:nvPr/>
          </p:nvSpPr>
          <p:spPr bwMode="auto">
            <a:xfrm>
              <a:off x="7524328" y="5517232"/>
              <a:ext cx="7200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ВУЗы</a:t>
              </a:r>
            </a:p>
          </p:txBody>
        </p:sp>
      </p:grpSp>
      <p:grpSp>
        <p:nvGrpSpPr>
          <p:cNvPr id="21" name="Группа 149"/>
          <p:cNvGrpSpPr>
            <a:grpSpLocks/>
          </p:cNvGrpSpPr>
          <p:nvPr/>
        </p:nvGrpSpPr>
        <p:grpSpPr bwMode="auto">
          <a:xfrm>
            <a:off x="250825" y="4868863"/>
            <a:ext cx="2106613" cy="792162"/>
            <a:chOff x="323528" y="5661248"/>
            <a:chExt cx="2106234" cy="792088"/>
          </a:xfrm>
        </p:grpSpPr>
        <p:sp>
          <p:nvSpPr>
            <p:cNvPr id="123" name="Овал 122"/>
            <p:cNvSpPr/>
            <p:nvPr/>
          </p:nvSpPr>
          <p:spPr>
            <a:xfrm>
              <a:off x="323528" y="5661248"/>
              <a:ext cx="2106234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80" name="TextBox 123"/>
            <p:cNvSpPr txBox="1">
              <a:spLocks noChangeArrowheads="1"/>
            </p:cNvSpPr>
            <p:nvPr/>
          </p:nvSpPr>
          <p:spPr bwMode="auto">
            <a:xfrm>
              <a:off x="467544" y="5661248"/>
              <a:ext cx="1887810" cy="757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>
                  <a:latin typeface="Arial Narrow" pitchFamily="34" charset="0"/>
                </a:rPr>
                <a:t>Органы управления образованием</a:t>
              </a:r>
            </a:p>
          </p:txBody>
        </p:sp>
      </p:grpSp>
      <p:cxnSp>
        <p:nvCxnSpPr>
          <p:cNvPr id="127" name="Прямая соединительная линия 126"/>
          <p:cNvCxnSpPr/>
          <p:nvPr/>
        </p:nvCxnSpPr>
        <p:spPr>
          <a:xfrm>
            <a:off x="179388" y="3357563"/>
            <a:ext cx="86407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" name="Группа 134"/>
          <p:cNvGrpSpPr>
            <a:grpSpLocks/>
          </p:cNvGrpSpPr>
          <p:nvPr/>
        </p:nvGrpSpPr>
        <p:grpSpPr bwMode="auto">
          <a:xfrm>
            <a:off x="6732588" y="1268413"/>
            <a:ext cx="2160587" cy="1030287"/>
            <a:chOff x="6732240" y="4365104"/>
            <a:chExt cx="2160240" cy="1030067"/>
          </a:xfrm>
        </p:grpSpPr>
        <p:sp>
          <p:nvSpPr>
            <p:cNvPr id="136" name="Овал 135"/>
            <p:cNvSpPr/>
            <p:nvPr/>
          </p:nvSpPr>
          <p:spPr>
            <a:xfrm>
              <a:off x="6732240" y="4365104"/>
              <a:ext cx="2106274" cy="1030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78" name="TextBox 136"/>
            <p:cNvSpPr txBox="1">
              <a:spLocks noChangeArrowheads="1"/>
            </p:cNvSpPr>
            <p:nvPr/>
          </p:nvSpPr>
          <p:spPr bwMode="auto">
            <a:xfrm>
              <a:off x="6732240" y="4437112"/>
              <a:ext cx="216024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>
                  <a:latin typeface="Arial Narrow" pitchFamily="34" charset="0"/>
                </a:rPr>
                <a:t>Территориальная профсоюзная организация</a:t>
              </a:r>
            </a:p>
          </p:txBody>
        </p:sp>
      </p:grpSp>
      <p:grpSp>
        <p:nvGrpSpPr>
          <p:cNvPr id="23" name="Группа 67"/>
          <p:cNvGrpSpPr>
            <a:grpSpLocks/>
          </p:cNvGrpSpPr>
          <p:nvPr/>
        </p:nvGrpSpPr>
        <p:grpSpPr bwMode="auto">
          <a:xfrm>
            <a:off x="3132138" y="6165850"/>
            <a:ext cx="2832100" cy="522288"/>
            <a:chOff x="3083835" y="221293"/>
            <a:chExt cx="2831714" cy="522453"/>
          </a:xfrm>
        </p:grpSpPr>
        <p:sp>
          <p:nvSpPr>
            <p:cNvPr id="146" name="Прямоугольник 145"/>
            <p:cNvSpPr/>
            <p:nvPr/>
          </p:nvSpPr>
          <p:spPr>
            <a:xfrm>
              <a:off x="4099697" y="221293"/>
              <a:ext cx="944433" cy="4239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7" name="Равнобедренный треугольник 146"/>
            <p:cNvSpPr/>
            <p:nvPr/>
          </p:nvSpPr>
          <p:spPr>
            <a:xfrm>
              <a:off x="4680642" y="286402"/>
              <a:ext cx="1234907" cy="42399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3083835" y="384858"/>
              <a:ext cx="1161892" cy="3588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139" name="TextBox 142"/>
          <p:cNvSpPr txBox="1">
            <a:spLocks noChangeArrowheads="1"/>
          </p:cNvSpPr>
          <p:nvPr/>
        </p:nvSpPr>
        <p:spPr bwMode="auto">
          <a:xfrm>
            <a:off x="2987675" y="6165850"/>
            <a:ext cx="316865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>
                <a:latin typeface="Arial Narrow" pitchFamily="34" charset="0"/>
              </a:rPr>
              <a:t>ОУ основного и дополнительного образования различных видов</a:t>
            </a:r>
          </a:p>
        </p:txBody>
      </p:sp>
      <p:sp>
        <p:nvSpPr>
          <p:cNvPr id="144" name="Овал 143"/>
          <p:cNvSpPr/>
          <p:nvPr/>
        </p:nvSpPr>
        <p:spPr>
          <a:xfrm>
            <a:off x="250825" y="6165850"/>
            <a:ext cx="208915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41" name="TextBox 144"/>
          <p:cNvSpPr txBox="1">
            <a:spLocks noChangeArrowheads="1"/>
          </p:cNvSpPr>
          <p:nvPr/>
        </p:nvSpPr>
        <p:spPr bwMode="auto">
          <a:xfrm>
            <a:off x="971550" y="6237288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Narrow" pitchFamily="34" charset="0"/>
              </a:rPr>
              <a:t>семьи</a:t>
            </a:r>
          </a:p>
        </p:txBody>
      </p:sp>
      <p:sp>
        <p:nvSpPr>
          <p:cNvPr id="152" name="Двойная стрелка влево/вправо 151"/>
          <p:cNvSpPr/>
          <p:nvPr/>
        </p:nvSpPr>
        <p:spPr>
          <a:xfrm rot="2010218" flipV="1">
            <a:off x="2179638" y="4957763"/>
            <a:ext cx="1395412" cy="1000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" name="Двойная стрелка влево/вправо 152"/>
          <p:cNvSpPr/>
          <p:nvPr/>
        </p:nvSpPr>
        <p:spPr>
          <a:xfrm rot="16200000" flipV="1">
            <a:off x="4427538" y="5013325"/>
            <a:ext cx="360362" cy="714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4" name="Двойная стрелка влево/вправо 153"/>
          <p:cNvSpPr/>
          <p:nvPr/>
        </p:nvSpPr>
        <p:spPr>
          <a:xfrm rot="16200000" flipV="1">
            <a:off x="4499769" y="5949156"/>
            <a:ext cx="215900" cy="714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6" name="Двойная стрелка влево/вправо 155"/>
          <p:cNvSpPr/>
          <p:nvPr/>
        </p:nvSpPr>
        <p:spPr>
          <a:xfrm rot="18620414" flipV="1">
            <a:off x="3712368" y="5980907"/>
            <a:ext cx="481013" cy="444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7" name="Двойная стрелка влево/вправо 156"/>
          <p:cNvSpPr/>
          <p:nvPr/>
        </p:nvSpPr>
        <p:spPr>
          <a:xfrm rot="13606267">
            <a:off x="5035551" y="6000750"/>
            <a:ext cx="360362" cy="460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8" name="Двойная стрелка влево/вправо 157"/>
          <p:cNvSpPr/>
          <p:nvPr/>
        </p:nvSpPr>
        <p:spPr>
          <a:xfrm rot="8197661" flipV="1">
            <a:off x="5468938" y="4754563"/>
            <a:ext cx="1581150" cy="682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9" name="Двойная стрелка влево/вправо 158"/>
          <p:cNvSpPr/>
          <p:nvPr/>
        </p:nvSpPr>
        <p:spPr>
          <a:xfrm rot="572561" flipV="1">
            <a:off x="2484438" y="5373688"/>
            <a:ext cx="871537" cy="714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0" name="Двойная стрелка влево/вправо 159"/>
          <p:cNvSpPr/>
          <p:nvPr/>
        </p:nvSpPr>
        <p:spPr>
          <a:xfrm rot="19991107" flipV="1">
            <a:off x="2292350" y="5940425"/>
            <a:ext cx="1260475" cy="88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5" name="Двойная стрелка влево/вправо 164"/>
          <p:cNvSpPr/>
          <p:nvPr/>
        </p:nvSpPr>
        <p:spPr>
          <a:xfrm rot="1310650" flipV="1">
            <a:off x="5708650" y="5686425"/>
            <a:ext cx="925513" cy="968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6" name="Двойная стрелка влево/вправо 165"/>
          <p:cNvSpPr/>
          <p:nvPr/>
        </p:nvSpPr>
        <p:spPr>
          <a:xfrm rot="3047972">
            <a:off x="1080295" y="4037806"/>
            <a:ext cx="3097212" cy="793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6" name="Двойная стрелка влево/вправо 175"/>
          <p:cNvSpPr/>
          <p:nvPr/>
        </p:nvSpPr>
        <p:spPr>
          <a:xfrm rot="10352730">
            <a:off x="2112963" y="1700213"/>
            <a:ext cx="4857750" cy="96837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7" name="Двойная стрелка влево/вправо 176"/>
          <p:cNvSpPr/>
          <p:nvPr/>
        </p:nvSpPr>
        <p:spPr>
          <a:xfrm rot="5400000">
            <a:off x="6948488" y="3933825"/>
            <a:ext cx="3671888" cy="71437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8" name="Двойная стрелка влево/вправо 177"/>
          <p:cNvSpPr/>
          <p:nvPr/>
        </p:nvSpPr>
        <p:spPr>
          <a:xfrm rot="408644" flipV="1">
            <a:off x="2414588" y="6419850"/>
            <a:ext cx="649287" cy="88900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9" name="Двойная стрелка влево/вправо 178"/>
          <p:cNvSpPr/>
          <p:nvPr/>
        </p:nvSpPr>
        <p:spPr>
          <a:xfrm rot="1634790" flipV="1">
            <a:off x="2284413" y="646113"/>
            <a:ext cx="1397000" cy="1000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0" name="Двойная стрелка влево/вправо 179"/>
          <p:cNvSpPr/>
          <p:nvPr/>
        </p:nvSpPr>
        <p:spPr>
          <a:xfrm rot="16200000">
            <a:off x="4414838" y="706438"/>
            <a:ext cx="215900" cy="444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1" name="Двойная стрелка влево/вправо 180"/>
          <p:cNvSpPr/>
          <p:nvPr/>
        </p:nvSpPr>
        <p:spPr>
          <a:xfrm rot="16200000" flipV="1">
            <a:off x="4428332" y="1556544"/>
            <a:ext cx="215900" cy="714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2" name="Двойная стрелка влево/вправо 181"/>
          <p:cNvSpPr/>
          <p:nvPr/>
        </p:nvSpPr>
        <p:spPr>
          <a:xfrm rot="13960287" flipV="1">
            <a:off x="3675856" y="786607"/>
            <a:ext cx="280987" cy="57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3" name="Двойная стрелка влево/вправо 182"/>
          <p:cNvSpPr/>
          <p:nvPr/>
        </p:nvSpPr>
        <p:spPr>
          <a:xfrm rot="7873383">
            <a:off x="5103812" y="747713"/>
            <a:ext cx="360363" cy="46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" name="Двойная стрелка влево/вправо 183"/>
          <p:cNvSpPr/>
          <p:nvPr/>
        </p:nvSpPr>
        <p:spPr>
          <a:xfrm rot="9205211">
            <a:off x="5581650" y="679450"/>
            <a:ext cx="1198563" cy="682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5" name="Двойная стрелка влево/вправо 184"/>
          <p:cNvSpPr/>
          <p:nvPr/>
        </p:nvSpPr>
        <p:spPr>
          <a:xfrm flipV="1">
            <a:off x="2484438" y="1125538"/>
            <a:ext cx="868362" cy="920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6" name="Двойная стрелка влево/вправо 185"/>
          <p:cNvSpPr/>
          <p:nvPr/>
        </p:nvSpPr>
        <p:spPr>
          <a:xfrm rot="19991107" flipV="1">
            <a:off x="1887538" y="1620838"/>
            <a:ext cx="1682750" cy="1127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7" name="Двойная стрелка влево/вправо 186"/>
          <p:cNvSpPr/>
          <p:nvPr/>
        </p:nvSpPr>
        <p:spPr>
          <a:xfrm rot="786045" flipV="1">
            <a:off x="5651500" y="1422400"/>
            <a:ext cx="1054100" cy="1111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8" name="Двойная стрелка влево/вправо 187"/>
          <p:cNvSpPr/>
          <p:nvPr/>
        </p:nvSpPr>
        <p:spPr>
          <a:xfrm rot="20849874" flipV="1">
            <a:off x="5795963" y="930275"/>
            <a:ext cx="869950" cy="920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9" name="Двойная стрелка влево/вправо 188"/>
          <p:cNvSpPr/>
          <p:nvPr/>
        </p:nvSpPr>
        <p:spPr>
          <a:xfrm rot="12987083" flipV="1">
            <a:off x="5505450" y="1936750"/>
            <a:ext cx="1795463" cy="968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0" name="Двойная стрелка влево/вправо 189"/>
          <p:cNvSpPr/>
          <p:nvPr/>
        </p:nvSpPr>
        <p:spPr>
          <a:xfrm rot="5400000" flipV="1">
            <a:off x="7800182" y="1137444"/>
            <a:ext cx="96837" cy="73025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1" name="Двойная стрелка влево/вправо 190"/>
          <p:cNvSpPr/>
          <p:nvPr/>
        </p:nvSpPr>
        <p:spPr>
          <a:xfrm rot="5400000" flipH="1" flipV="1">
            <a:off x="4428332" y="3285331"/>
            <a:ext cx="215900" cy="71437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2" name="Двойная стрелка влево/вправо 191"/>
          <p:cNvSpPr/>
          <p:nvPr/>
        </p:nvSpPr>
        <p:spPr>
          <a:xfrm rot="11395220" flipV="1">
            <a:off x="2486025" y="276225"/>
            <a:ext cx="606425" cy="106363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" name="Двойная стрелка влево/вправо 193"/>
          <p:cNvSpPr/>
          <p:nvPr/>
        </p:nvSpPr>
        <p:spPr>
          <a:xfrm rot="5400000" flipH="1" flipV="1">
            <a:off x="7780338" y="581025"/>
            <a:ext cx="109538" cy="46037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5" name="Двойная стрелка влево/вправо 194"/>
          <p:cNvSpPr/>
          <p:nvPr/>
        </p:nvSpPr>
        <p:spPr>
          <a:xfrm rot="5400000" flipV="1">
            <a:off x="1223169" y="1808957"/>
            <a:ext cx="288925" cy="71437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6" name="Двойная стрелка влево/вправо 195"/>
          <p:cNvSpPr/>
          <p:nvPr/>
        </p:nvSpPr>
        <p:spPr>
          <a:xfrm rot="5400000" flipV="1">
            <a:off x="1223170" y="4688681"/>
            <a:ext cx="144462" cy="73025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8" name="Выгнутая вправо стрелка 197"/>
          <p:cNvSpPr/>
          <p:nvPr/>
        </p:nvSpPr>
        <p:spPr>
          <a:xfrm>
            <a:off x="5435600" y="1412875"/>
            <a:ext cx="792163" cy="3960813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9" name="Выгнутая вправо стрелка 198"/>
          <p:cNvSpPr/>
          <p:nvPr/>
        </p:nvSpPr>
        <p:spPr>
          <a:xfrm flipH="1" flipV="1">
            <a:off x="2916238" y="1268413"/>
            <a:ext cx="792162" cy="4032250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22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xmlns:p14="http://schemas.microsoft.com/office/powerpoint/2010/main" spd="slow" advTm="5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Macintosh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Наталья</dc:creator>
  <cp:lastModifiedBy>Наталья</cp:lastModifiedBy>
  <cp:revision>1</cp:revision>
  <dcterms:created xsi:type="dcterms:W3CDTF">2014-12-05T07:42:00Z</dcterms:created>
  <dcterms:modified xsi:type="dcterms:W3CDTF">2014-12-05T07:42:58Z</dcterms:modified>
</cp:coreProperties>
</file>